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58" r:id="rId6"/>
    <p:sldId id="259" r:id="rId7"/>
    <p:sldId id="260" r:id="rId8"/>
    <p:sldId id="261" r:id="rId9"/>
    <p:sldId id="262"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5C076BA1-B691-4928-8D5F-9F88ADB06FAC}" type="datetimeFigureOut">
              <a:rPr lang="es-CO" smtClean="0"/>
              <a:t>6/07/2021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75EE7-A395-4068-9619-2BA3EC04AD9F}" type="slidenum">
              <a:rPr lang="es-CO" smtClean="0"/>
              <a:t>‹Nº›</a:t>
            </a:fld>
            <a:endParaRPr lang="es-CO"/>
          </a:p>
        </p:txBody>
      </p:sp>
    </p:spTree>
    <p:extLst>
      <p:ext uri="{BB962C8B-B14F-4D97-AF65-F5344CB8AC3E}">
        <p14:creationId xmlns:p14="http://schemas.microsoft.com/office/powerpoint/2010/main" val="4136494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C076BA1-B691-4928-8D5F-9F88ADB06FAC}" type="datetimeFigureOut">
              <a:rPr lang="es-CO" smtClean="0"/>
              <a:t>6/07/2021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75EE7-A395-4068-9619-2BA3EC04AD9F}" type="slidenum">
              <a:rPr lang="es-CO" smtClean="0"/>
              <a:t>‹Nº›</a:t>
            </a:fld>
            <a:endParaRPr lang="es-CO"/>
          </a:p>
        </p:txBody>
      </p:sp>
    </p:spTree>
    <p:extLst>
      <p:ext uri="{BB962C8B-B14F-4D97-AF65-F5344CB8AC3E}">
        <p14:creationId xmlns:p14="http://schemas.microsoft.com/office/powerpoint/2010/main" val="364832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C076BA1-B691-4928-8D5F-9F88ADB06FAC}" type="datetimeFigureOut">
              <a:rPr lang="es-CO" smtClean="0"/>
              <a:t>6/07/2021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75EE7-A395-4068-9619-2BA3EC04AD9F}" type="slidenum">
              <a:rPr lang="es-CO" smtClean="0"/>
              <a:t>‹Nº›</a:t>
            </a:fld>
            <a:endParaRPr lang="es-CO"/>
          </a:p>
        </p:txBody>
      </p:sp>
    </p:spTree>
    <p:extLst>
      <p:ext uri="{BB962C8B-B14F-4D97-AF65-F5344CB8AC3E}">
        <p14:creationId xmlns:p14="http://schemas.microsoft.com/office/powerpoint/2010/main" val="387060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C076BA1-B691-4928-8D5F-9F88ADB06FAC}" type="datetimeFigureOut">
              <a:rPr lang="es-CO" smtClean="0"/>
              <a:t>6/07/2021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75EE7-A395-4068-9619-2BA3EC04AD9F}" type="slidenum">
              <a:rPr lang="es-CO" smtClean="0"/>
              <a:t>‹Nº›</a:t>
            </a:fld>
            <a:endParaRPr lang="es-CO"/>
          </a:p>
        </p:txBody>
      </p:sp>
    </p:spTree>
    <p:extLst>
      <p:ext uri="{BB962C8B-B14F-4D97-AF65-F5344CB8AC3E}">
        <p14:creationId xmlns:p14="http://schemas.microsoft.com/office/powerpoint/2010/main" val="81431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C076BA1-B691-4928-8D5F-9F88ADB06FAC}" type="datetimeFigureOut">
              <a:rPr lang="es-CO" smtClean="0"/>
              <a:t>6/07/2021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75EE7-A395-4068-9619-2BA3EC04AD9F}" type="slidenum">
              <a:rPr lang="es-CO" smtClean="0"/>
              <a:t>‹Nº›</a:t>
            </a:fld>
            <a:endParaRPr lang="es-CO"/>
          </a:p>
        </p:txBody>
      </p:sp>
    </p:spTree>
    <p:extLst>
      <p:ext uri="{BB962C8B-B14F-4D97-AF65-F5344CB8AC3E}">
        <p14:creationId xmlns:p14="http://schemas.microsoft.com/office/powerpoint/2010/main" val="404071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5C076BA1-B691-4928-8D5F-9F88ADB06FAC}" type="datetimeFigureOut">
              <a:rPr lang="es-CO" smtClean="0"/>
              <a:t>6/07/2021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75EE7-A395-4068-9619-2BA3EC04AD9F}" type="slidenum">
              <a:rPr lang="es-CO" smtClean="0"/>
              <a:t>‹Nº›</a:t>
            </a:fld>
            <a:endParaRPr lang="es-CO"/>
          </a:p>
        </p:txBody>
      </p:sp>
    </p:spTree>
    <p:extLst>
      <p:ext uri="{BB962C8B-B14F-4D97-AF65-F5344CB8AC3E}">
        <p14:creationId xmlns:p14="http://schemas.microsoft.com/office/powerpoint/2010/main" val="389997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5C076BA1-B691-4928-8D5F-9F88ADB06FAC}" type="datetimeFigureOut">
              <a:rPr lang="es-CO" smtClean="0"/>
              <a:t>6/07/2021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3875EE7-A395-4068-9619-2BA3EC04AD9F}" type="slidenum">
              <a:rPr lang="es-CO" smtClean="0"/>
              <a:t>‹Nº›</a:t>
            </a:fld>
            <a:endParaRPr lang="es-CO"/>
          </a:p>
        </p:txBody>
      </p:sp>
    </p:spTree>
    <p:extLst>
      <p:ext uri="{BB962C8B-B14F-4D97-AF65-F5344CB8AC3E}">
        <p14:creationId xmlns:p14="http://schemas.microsoft.com/office/powerpoint/2010/main" val="216447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5C076BA1-B691-4928-8D5F-9F88ADB06FAC}" type="datetimeFigureOut">
              <a:rPr lang="es-CO" smtClean="0"/>
              <a:t>6/07/2021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3875EE7-A395-4068-9619-2BA3EC04AD9F}" type="slidenum">
              <a:rPr lang="es-CO" smtClean="0"/>
              <a:t>‹Nº›</a:t>
            </a:fld>
            <a:endParaRPr lang="es-CO"/>
          </a:p>
        </p:txBody>
      </p:sp>
    </p:spTree>
    <p:extLst>
      <p:ext uri="{BB962C8B-B14F-4D97-AF65-F5344CB8AC3E}">
        <p14:creationId xmlns:p14="http://schemas.microsoft.com/office/powerpoint/2010/main" val="359280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076BA1-B691-4928-8D5F-9F88ADB06FAC}" type="datetimeFigureOut">
              <a:rPr lang="es-CO" smtClean="0"/>
              <a:t>6/07/2021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3875EE7-A395-4068-9619-2BA3EC04AD9F}" type="slidenum">
              <a:rPr lang="es-CO" smtClean="0"/>
              <a:t>‹Nº›</a:t>
            </a:fld>
            <a:endParaRPr lang="es-CO"/>
          </a:p>
        </p:txBody>
      </p:sp>
    </p:spTree>
    <p:extLst>
      <p:ext uri="{BB962C8B-B14F-4D97-AF65-F5344CB8AC3E}">
        <p14:creationId xmlns:p14="http://schemas.microsoft.com/office/powerpoint/2010/main" val="174373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076BA1-B691-4928-8D5F-9F88ADB06FAC}" type="datetimeFigureOut">
              <a:rPr lang="es-CO" smtClean="0"/>
              <a:t>6/07/2021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75EE7-A395-4068-9619-2BA3EC04AD9F}" type="slidenum">
              <a:rPr lang="es-CO" smtClean="0"/>
              <a:t>‹Nº›</a:t>
            </a:fld>
            <a:endParaRPr lang="es-CO"/>
          </a:p>
        </p:txBody>
      </p:sp>
    </p:spTree>
    <p:extLst>
      <p:ext uri="{BB962C8B-B14F-4D97-AF65-F5344CB8AC3E}">
        <p14:creationId xmlns:p14="http://schemas.microsoft.com/office/powerpoint/2010/main" val="263387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076BA1-B691-4928-8D5F-9F88ADB06FAC}" type="datetimeFigureOut">
              <a:rPr lang="es-CO" smtClean="0"/>
              <a:t>6/07/2021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75EE7-A395-4068-9619-2BA3EC04AD9F}" type="slidenum">
              <a:rPr lang="es-CO" smtClean="0"/>
              <a:t>‹Nº›</a:t>
            </a:fld>
            <a:endParaRPr lang="es-CO"/>
          </a:p>
        </p:txBody>
      </p:sp>
    </p:spTree>
    <p:extLst>
      <p:ext uri="{BB962C8B-B14F-4D97-AF65-F5344CB8AC3E}">
        <p14:creationId xmlns:p14="http://schemas.microsoft.com/office/powerpoint/2010/main" val="402014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76BA1-B691-4928-8D5F-9F88ADB06FAC}" type="datetimeFigureOut">
              <a:rPr lang="es-CO" smtClean="0"/>
              <a:t>6/07/2021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75EE7-A395-4068-9619-2BA3EC04AD9F}" type="slidenum">
              <a:rPr lang="es-CO" smtClean="0"/>
              <a:t>‹Nº›</a:t>
            </a:fld>
            <a:endParaRPr lang="es-CO"/>
          </a:p>
        </p:txBody>
      </p:sp>
    </p:spTree>
    <p:extLst>
      <p:ext uri="{BB962C8B-B14F-4D97-AF65-F5344CB8AC3E}">
        <p14:creationId xmlns:p14="http://schemas.microsoft.com/office/powerpoint/2010/main" val="1646353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cienti.minciencias.gov.co/gruplac/jsp/visualiza/visualizagr.jsp?nro=00000000015696"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ienti.colciencias.gov.co:8081/cvlac/visualizador/generarCurriculoCv.do?cod_rh=0000814075" TargetMode="External"/><Relationship Id="rId2" Type="http://schemas.openxmlformats.org/officeDocument/2006/relationships/hyperlink" Target="mailto:ana.becerra@juanncorpas.edu.co"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nubia.suspe@juanncorpas.edu.co"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ienti.colciencias.gov.co:8081/cvlac/visualizador/generarCurriculoCv.do?cod_rh=000140809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martiza.barroso@juanncorpas.edu.c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scienti.minciencias.gov.co/cvlac/visualizador/generarCurriculoCv.do?cod_rh=000109333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fabiola.joya@juanncorpas.edu.co" TargetMode="External"/><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hyperlink" Target="http://scienti.colciencias.gov.co:8081/cvlac/visualizador/generarCurriculoCv.do?cod_rh=000146743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antonina.roman@juanncorpas.edu.co"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ienti.colciencias.gov.co:8081/cvlac/visualizador/generarCurriculoCv.do?cod_rh=000139787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cienti.minciencias.gov.co/cvlac/visualizador/generarCurriculoCv.do?cod_rh=0001459192" TargetMode="External"/><Relationship Id="rId2" Type="http://schemas.openxmlformats.org/officeDocument/2006/relationships/hyperlink" Target="mailto:claudia.motta@juanncorpas.edu.co"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44203" y="2338408"/>
            <a:ext cx="9144000" cy="1655762"/>
          </a:xfrm>
        </p:spPr>
        <p:txBody>
          <a:bodyPr>
            <a:normAutofit/>
          </a:bodyPr>
          <a:lstStyle/>
          <a:p>
            <a:r>
              <a:rPr lang="es-CO" sz="4000" dirty="0">
                <a:latin typeface="Tahoma" panose="020B0604030504040204" pitchFamily="34" charset="0"/>
                <a:ea typeface="Tahoma" panose="020B0604030504040204" pitchFamily="34" charset="0"/>
                <a:cs typeface="Tahoma" panose="020B0604030504040204" pitchFamily="34" charset="0"/>
              </a:rPr>
              <a:t>Investigación - Escuela de Enfermería</a:t>
            </a:r>
          </a:p>
          <a:p>
            <a:r>
              <a:rPr lang="es-ES" sz="4000" dirty="0">
                <a:latin typeface="Tahoma" panose="020B0604030504040204" pitchFamily="34" charset="0"/>
                <a:ea typeface="Tahoma" panose="020B0604030504040204" pitchFamily="34" charset="0"/>
                <a:cs typeface="Tahoma" panose="020B0604030504040204" pitchFamily="34" charset="0"/>
              </a:rPr>
              <a:t>F</a:t>
            </a:r>
            <a:r>
              <a:rPr lang="es-CO" sz="4000" dirty="0" err="1">
                <a:latin typeface="Tahoma" panose="020B0604030504040204" pitchFamily="34" charset="0"/>
                <a:ea typeface="Tahoma" panose="020B0604030504040204" pitchFamily="34" charset="0"/>
                <a:cs typeface="Tahoma" panose="020B0604030504040204" pitchFamily="34" charset="0"/>
              </a:rPr>
              <a:t>undación</a:t>
            </a:r>
            <a:r>
              <a:rPr lang="es-CO" sz="4000" dirty="0">
                <a:latin typeface="Tahoma" panose="020B0604030504040204" pitchFamily="34" charset="0"/>
                <a:ea typeface="Tahoma" panose="020B0604030504040204" pitchFamily="34" charset="0"/>
                <a:cs typeface="Tahoma" panose="020B0604030504040204" pitchFamily="34" charset="0"/>
              </a:rPr>
              <a:t> Universitaria Juan N. Corpas</a:t>
            </a:r>
          </a:p>
        </p:txBody>
      </p:sp>
    </p:spTree>
    <p:extLst>
      <p:ext uri="{BB962C8B-B14F-4D97-AF65-F5344CB8AC3E}">
        <p14:creationId xmlns:p14="http://schemas.microsoft.com/office/powerpoint/2010/main" val="100209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74276" y="1545464"/>
            <a:ext cx="6343918" cy="3567448"/>
          </a:xfrm>
        </p:spPr>
        <p:txBody>
          <a:bodyPr>
            <a:normAutofit/>
          </a:bodyPr>
          <a:lstStyle/>
          <a:p>
            <a:r>
              <a:rPr lang="es-CO" dirty="0"/>
              <a:t>Grupo de investigación CUIDARTE</a:t>
            </a:r>
            <a:br>
              <a:rPr lang="es-CO" dirty="0"/>
            </a:br>
            <a:br>
              <a:rPr lang="es-CO" dirty="0"/>
            </a:br>
            <a:r>
              <a:rPr lang="es-MX" sz="2700" dirty="0"/>
              <a:t>Creado en Colciencias desde Junio de 2014</a:t>
            </a:r>
            <a:br>
              <a:rPr lang="es-CO" sz="2700" dirty="0"/>
            </a:br>
            <a:r>
              <a:rPr lang="es-CO" sz="2700" dirty="0"/>
              <a:t>COL0154922</a:t>
            </a:r>
            <a:br>
              <a:rPr lang="es-CO" sz="2700" dirty="0"/>
            </a:br>
            <a:r>
              <a:rPr lang="es-MX" sz="2700" dirty="0"/>
              <a:t>Categoría C</a:t>
            </a:r>
            <a:br>
              <a:rPr lang="es-CO" sz="2700" dirty="0"/>
            </a:br>
            <a:endParaRPr lang="es-CO" sz="27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3528"/>
            <a:ext cx="4928972" cy="4510474"/>
          </a:xfrm>
          <a:prstGeom prst="rect">
            <a:avLst/>
          </a:prstGeom>
        </p:spPr>
      </p:pic>
      <p:sp>
        <p:nvSpPr>
          <p:cNvPr id="5" name="CuadroTexto 4"/>
          <p:cNvSpPr txBox="1"/>
          <p:nvPr/>
        </p:nvSpPr>
        <p:spPr>
          <a:xfrm>
            <a:off x="1558344" y="5615189"/>
            <a:ext cx="10006885" cy="369332"/>
          </a:xfrm>
          <a:prstGeom prst="rect">
            <a:avLst/>
          </a:prstGeom>
          <a:noFill/>
        </p:spPr>
        <p:txBody>
          <a:bodyPr wrap="square" rtlCol="0">
            <a:spAutoFit/>
          </a:bodyPr>
          <a:lstStyle/>
          <a:p>
            <a:r>
              <a:rPr lang="es-CO" dirty="0">
                <a:hlinkClick r:id="rId3"/>
              </a:rPr>
              <a:t>https://scienti.minciencias.gov.co/gruplac/jsp/visualiza/visualizagr.jsp?nro=00000000015696</a:t>
            </a:r>
            <a:endParaRPr lang="es-CO" dirty="0"/>
          </a:p>
        </p:txBody>
      </p:sp>
    </p:spTree>
    <p:extLst>
      <p:ext uri="{BB962C8B-B14F-4D97-AF65-F5344CB8AC3E}">
        <p14:creationId xmlns:p14="http://schemas.microsoft.com/office/powerpoint/2010/main" val="382548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918481"/>
            <a:ext cx="7727323" cy="4351338"/>
          </a:xfrm>
        </p:spPr>
        <p:txBody>
          <a:bodyPr>
            <a:normAutofit lnSpcReduction="10000"/>
          </a:bodyPr>
          <a:lstStyle/>
          <a:p>
            <a:pPr marL="0" indent="0" algn="just">
              <a:buNone/>
            </a:pPr>
            <a:r>
              <a:rPr lang="es-CO" dirty="0"/>
              <a:t>CUIDARTE  es un grupo de investigación creado para reflexionar y generar conocimiento acerca del cuidado desde diversas perspectivas y de diferentes experiencias de bienestar en Salud.</a:t>
            </a:r>
          </a:p>
          <a:p>
            <a:pPr marL="0" indent="0">
              <a:buNone/>
            </a:pPr>
            <a:endParaRPr lang="es-CO" dirty="0"/>
          </a:p>
          <a:p>
            <a:pPr marL="0" indent="0">
              <a:buNone/>
            </a:pPr>
            <a:r>
              <a:rPr lang="es-CO" dirty="0"/>
              <a:t>Líder  del grupo: Ana Cecilia Becerra Pabón</a:t>
            </a:r>
          </a:p>
          <a:p>
            <a:pPr marL="0" indent="0">
              <a:buNone/>
            </a:pPr>
            <a:r>
              <a:rPr lang="es-CO" sz="1800" dirty="0">
                <a:hlinkClick r:id="rId2"/>
              </a:rPr>
              <a:t>ana.becerra@juanncorpas.edu.co</a:t>
            </a:r>
            <a:r>
              <a:rPr lang="es-CO" sz="1800" dirty="0"/>
              <a:t> </a:t>
            </a:r>
          </a:p>
          <a:p>
            <a:pPr marL="0" indent="0">
              <a:buNone/>
            </a:pPr>
            <a:r>
              <a:rPr lang="es-CO" sz="1800" dirty="0"/>
              <a:t>Teléfono Oficina de Investigación-Escuela de enfermería : 6622222 Ext 705</a:t>
            </a:r>
          </a:p>
          <a:p>
            <a:pPr marL="0" indent="0">
              <a:buNone/>
            </a:pPr>
            <a:endParaRPr lang="es-CO" dirty="0"/>
          </a:p>
          <a:p>
            <a:pPr marL="0" indent="0">
              <a:buNone/>
            </a:pPr>
            <a:r>
              <a:rPr lang="es-CO" sz="1600" dirty="0">
                <a:hlinkClick r:id="rId3"/>
              </a:rPr>
              <a:t>http://scienti.colciencias.gov.co:8081/cvlac/visualizador/generarCurriculoCv.do?cod_rh=0000814075</a:t>
            </a:r>
            <a:endParaRPr lang="es-CO" sz="160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7141" y="1085518"/>
            <a:ext cx="3163824" cy="4017264"/>
          </a:xfrm>
          <a:prstGeom prst="rect">
            <a:avLst/>
          </a:prstGeom>
        </p:spPr>
      </p:pic>
    </p:spTree>
    <p:extLst>
      <p:ext uri="{BB962C8B-B14F-4D97-AF65-F5344CB8AC3E}">
        <p14:creationId xmlns:p14="http://schemas.microsoft.com/office/powerpoint/2010/main" val="2760651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Líneas de investigación</a:t>
            </a:r>
          </a:p>
        </p:txBody>
      </p:sp>
      <p:sp>
        <p:nvSpPr>
          <p:cNvPr id="3" name="Marcador de contenido 2"/>
          <p:cNvSpPr>
            <a:spLocks noGrp="1"/>
          </p:cNvSpPr>
          <p:nvPr>
            <p:ph idx="1"/>
          </p:nvPr>
        </p:nvSpPr>
        <p:spPr/>
        <p:txBody>
          <a:bodyPr/>
          <a:lstStyle/>
          <a:p>
            <a:r>
              <a:rPr lang="es-CO" sz="2400" b="1" dirty="0">
                <a:latin typeface="Tahoma" panose="020B0604030504040204" pitchFamily="34" charset="0"/>
                <a:ea typeface="Tahoma" panose="020B0604030504040204" pitchFamily="34" charset="0"/>
                <a:cs typeface="Tahoma" panose="020B0604030504040204" pitchFamily="34" charset="0"/>
              </a:rPr>
              <a:t>Cuidados de Enfermería y terapias alternativas.</a:t>
            </a:r>
          </a:p>
          <a:p>
            <a:r>
              <a:rPr lang="es-CO" sz="2400" b="1" dirty="0">
                <a:latin typeface="Tahoma" panose="020B0604030504040204" pitchFamily="34" charset="0"/>
                <a:ea typeface="Tahoma" panose="020B0604030504040204" pitchFamily="34" charset="0"/>
                <a:cs typeface="Tahoma" panose="020B0604030504040204" pitchFamily="34" charset="0"/>
              </a:rPr>
              <a:t>Enfermería, Salud mental y Cuidado social.</a:t>
            </a:r>
          </a:p>
          <a:p>
            <a:r>
              <a:rPr lang="es-CO" sz="2400" b="1" dirty="0">
                <a:latin typeface="Tahoma" panose="020B0604030504040204" pitchFamily="34" charset="0"/>
                <a:ea typeface="Tahoma" panose="020B0604030504040204" pitchFamily="34" charset="0"/>
                <a:cs typeface="Tahoma" panose="020B0604030504040204" pitchFamily="34" charset="0"/>
              </a:rPr>
              <a:t>Gestión del Cuidado, familia y entorno.</a:t>
            </a:r>
          </a:p>
          <a:p>
            <a:r>
              <a:rPr lang="es-CO" sz="2400" b="1" dirty="0">
                <a:latin typeface="Tahoma" panose="020B0604030504040204" pitchFamily="34" charset="0"/>
                <a:ea typeface="Tahoma" panose="020B0604030504040204" pitchFamily="34" charset="0"/>
                <a:cs typeface="Tahoma" panose="020B0604030504040204" pitchFamily="34" charset="0"/>
              </a:rPr>
              <a:t>Identidad y Desarrollo profesional.</a:t>
            </a:r>
          </a:p>
          <a:p>
            <a:r>
              <a:rPr lang="es-ES" sz="2400" b="1" dirty="0">
                <a:latin typeface="Tahoma" panose="020B0604030504040204" pitchFamily="34" charset="0"/>
                <a:ea typeface="Tahoma" panose="020B0604030504040204" pitchFamily="34" charset="0"/>
                <a:cs typeface="Tahoma" panose="020B0604030504040204" pitchFamily="34" charset="0"/>
              </a:rPr>
              <a:t>Cuidado a la mujer  y Género.</a:t>
            </a:r>
          </a:p>
          <a:p>
            <a:endParaRPr lang="es-CO" dirty="0"/>
          </a:p>
          <a:p>
            <a:endParaRPr lang="es-CO" b="1" dirty="0"/>
          </a:p>
          <a:p>
            <a:endParaRPr lang="es-CO" b="1" dirty="0"/>
          </a:p>
          <a:p>
            <a:endParaRPr lang="es-CO" dirty="0"/>
          </a:p>
        </p:txBody>
      </p:sp>
    </p:spTree>
    <p:extLst>
      <p:ext uri="{BB962C8B-B14F-4D97-AF65-F5344CB8AC3E}">
        <p14:creationId xmlns:p14="http://schemas.microsoft.com/office/powerpoint/2010/main" val="4074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6334" y="274935"/>
            <a:ext cx="7603543" cy="2146293"/>
          </a:xfrm>
        </p:spPr>
        <p:txBody>
          <a:bodyPr>
            <a:normAutofit/>
          </a:bodyPr>
          <a:lstStyle/>
          <a:p>
            <a:pPr marL="0" indent="0">
              <a:buNone/>
            </a:pPr>
            <a:r>
              <a:rPr lang="es-CO" sz="1600" b="1" dirty="0"/>
              <a:t>1. </a:t>
            </a:r>
            <a:r>
              <a:rPr lang="es-CO" sz="1600" b="1" dirty="0">
                <a:latin typeface="Tahoma" panose="020B0604030504040204" pitchFamily="34" charset="0"/>
                <a:ea typeface="Tahoma" panose="020B0604030504040204" pitchFamily="34" charset="0"/>
                <a:cs typeface="Tahoma" panose="020B0604030504040204" pitchFamily="34" charset="0"/>
              </a:rPr>
              <a:t>Cuidados de Enfermería y terapias alternativas.</a:t>
            </a:r>
          </a:p>
          <a:p>
            <a:pPr marL="285750" indent="-285750"/>
            <a:endParaRPr lang="es-CO" sz="16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CO" sz="1600" dirty="0">
                <a:latin typeface="Tahoma" panose="020B0604030504040204" pitchFamily="34" charset="0"/>
                <a:ea typeface="Tahoma" panose="020B0604030504040204" pitchFamily="34" charset="0"/>
                <a:cs typeface="Tahoma" panose="020B0604030504040204" pitchFamily="34" charset="0"/>
              </a:rPr>
              <a:t>La línea de cuidado de Enfermería y terapias alternativas, busca dar respuesta a la interacción del hombre con su entorno, mediante la aplicación del proceso de enfermería empleando conocimientos de la Terapias Alternativa en los diferentes contextos de acción de la enfermera, para lograr un equilibrio que restaure y armonice su salud y su entorno.</a:t>
            </a:r>
          </a:p>
          <a:p>
            <a:pPr marL="0" indent="0" algn="just">
              <a:buNone/>
            </a:pPr>
            <a:endParaRPr lang="es-CO" sz="16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CO" sz="1800" dirty="0"/>
          </a:p>
          <a:p>
            <a:pPr marL="0" indent="0" algn="just">
              <a:buNone/>
            </a:pPr>
            <a:endParaRPr lang="es-CO" sz="1800" dirty="0"/>
          </a:p>
          <a:p>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726" y="274935"/>
            <a:ext cx="2651261" cy="3775470"/>
          </a:xfrm>
          <a:prstGeom prst="rect">
            <a:avLst/>
          </a:prstGeom>
        </p:spPr>
      </p:pic>
      <p:sp>
        <p:nvSpPr>
          <p:cNvPr id="5" name="CuadroTexto 4"/>
          <p:cNvSpPr txBox="1"/>
          <p:nvPr/>
        </p:nvSpPr>
        <p:spPr>
          <a:xfrm>
            <a:off x="372060" y="5709806"/>
            <a:ext cx="10702345" cy="584775"/>
          </a:xfrm>
          <a:prstGeom prst="rect">
            <a:avLst/>
          </a:prstGeom>
          <a:noFill/>
        </p:spPr>
        <p:txBody>
          <a:bodyPr wrap="square" rtlCol="0">
            <a:spAutoFit/>
          </a:bodyPr>
          <a:lstStyle/>
          <a:p>
            <a:r>
              <a:rPr lang="es-CO" sz="1600" dirty="0">
                <a:latin typeface="Tahoma" panose="020B0604030504040204" pitchFamily="34" charset="0"/>
                <a:ea typeface="Tahoma" panose="020B0604030504040204" pitchFamily="34" charset="0"/>
                <a:cs typeface="Tahoma" panose="020B0604030504040204" pitchFamily="34" charset="0"/>
              </a:rPr>
              <a:t>Líder de línea: Nubia Sánchez </a:t>
            </a:r>
            <a:r>
              <a:rPr lang="es-CO" sz="1600" dirty="0" err="1">
                <a:latin typeface="Tahoma" panose="020B0604030504040204" pitchFamily="34" charset="0"/>
                <a:ea typeface="Tahoma" panose="020B0604030504040204" pitchFamily="34" charset="0"/>
                <a:cs typeface="Tahoma" panose="020B0604030504040204" pitchFamily="34" charset="0"/>
              </a:rPr>
              <a:t>Suspe</a:t>
            </a:r>
            <a:r>
              <a:rPr lang="es-CO" sz="1600" dirty="0">
                <a:latin typeface="Tahoma" panose="020B0604030504040204" pitchFamily="34" charset="0"/>
                <a:ea typeface="Tahoma" panose="020B0604030504040204" pitchFamily="34" charset="0"/>
                <a:cs typeface="Tahoma" panose="020B0604030504040204" pitchFamily="34" charset="0"/>
              </a:rPr>
              <a:t>. </a:t>
            </a:r>
            <a:r>
              <a:rPr lang="es-CO" sz="1600" dirty="0">
                <a:latin typeface="Tahoma" panose="020B0604030504040204" pitchFamily="34" charset="0"/>
                <a:ea typeface="Tahoma" panose="020B0604030504040204" pitchFamily="34" charset="0"/>
                <a:cs typeface="Tahoma" panose="020B0604030504040204" pitchFamily="34" charset="0"/>
                <a:hlinkClick r:id="rId3"/>
              </a:rPr>
              <a:t>nubia.suspe@juanncorpas.edu.co</a:t>
            </a:r>
            <a:r>
              <a:rPr lang="es-CO" sz="1600" dirty="0">
                <a:latin typeface="Tahoma" panose="020B0604030504040204" pitchFamily="34" charset="0"/>
                <a:ea typeface="Tahoma" panose="020B0604030504040204" pitchFamily="34" charset="0"/>
                <a:cs typeface="Tahoma" panose="020B0604030504040204" pitchFamily="34" charset="0"/>
              </a:rPr>
              <a:t>   </a:t>
            </a:r>
          </a:p>
          <a:p>
            <a:r>
              <a:rPr lang="es-CO" sz="1600" dirty="0">
                <a:latin typeface="Tahoma" panose="020B0604030504040204" pitchFamily="34" charset="0"/>
                <a:ea typeface="Tahoma" panose="020B0604030504040204" pitchFamily="34" charset="0"/>
                <a:cs typeface="Tahoma" panose="020B0604030504040204" pitchFamily="34" charset="0"/>
                <a:hlinkClick r:id="rId4"/>
              </a:rPr>
              <a:t>http://scienti.colciencias.gov.co:8081/cvlac/visualizador/generarCurriculoCv.do?cod_rh=0001408090</a:t>
            </a:r>
            <a:endParaRPr lang="es-CO" sz="1600" dirty="0">
              <a:latin typeface="Tahoma" panose="020B0604030504040204" pitchFamily="34" charset="0"/>
              <a:ea typeface="Tahoma" panose="020B0604030504040204" pitchFamily="34" charset="0"/>
              <a:cs typeface="Tahoma" panose="020B0604030504040204" pitchFamily="34" charset="0"/>
            </a:endParaRPr>
          </a:p>
        </p:txBody>
      </p:sp>
      <p:sp>
        <p:nvSpPr>
          <p:cNvPr id="6" name="CuadroTexto 5"/>
          <p:cNvSpPr txBox="1"/>
          <p:nvPr/>
        </p:nvSpPr>
        <p:spPr>
          <a:xfrm>
            <a:off x="260441" y="2488162"/>
            <a:ext cx="8007439" cy="3447098"/>
          </a:xfrm>
          <a:prstGeom prst="rect">
            <a:avLst/>
          </a:prstGeom>
          <a:noFill/>
        </p:spPr>
        <p:txBody>
          <a:bodyPr wrap="square" rtlCol="0">
            <a:spAutoFit/>
          </a:bodyPr>
          <a:lstStyle/>
          <a:p>
            <a:pPr algn="just"/>
            <a:r>
              <a:rPr lang="es-CO" sz="1600" b="1" dirty="0">
                <a:latin typeface="Tahoma" panose="020B0604030504040204" pitchFamily="34" charset="0"/>
                <a:ea typeface="Tahoma" panose="020B0604030504040204" pitchFamily="34" charset="0"/>
                <a:cs typeface="Tahoma" panose="020B0604030504040204" pitchFamily="34" charset="0"/>
              </a:rPr>
              <a:t>Proyectos finalizados y en curso</a:t>
            </a:r>
          </a:p>
          <a:p>
            <a:pPr marL="285750" indent="-285750" algn="just">
              <a:buFont typeface="Arial" panose="020B0604020202020204" pitchFamily="34" charset="0"/>
              <a:buChar char="•"/>
            </a:pPr>
            <a:endParaRPr lang="es-CO"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Caléndula officinalis en el tratamiento de úlceras venosas.</a:t>
            </a:r>
          </a:p>
          <a:p>
            <a:pPr marL="285750" indent="-285750" algn="just">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Caracterización de las plantas medicinales y sus usos terapéuticos y culturales en el área rural de Páez- Boyacá</a:t>
            </a:r>
          </a:p>
          <a:p>
            <a:pPr marL="285750" indent="-285750" algn="just">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Efectos de la auriculoterapia y la acupresión sobre la percepción del dolor del trabajo de parto en fase activa.</a:t>
            </a:r>
          </a:p>
          <a:p>
            <a:pPr marL="285750" indent="-285750" algn="just">
              <a:buFont typeface="Arial" panose="020B0604020202020204" pitchFamily="34" charset="0"/>
              <a:buChar char="•"/>
            </a:pPr>
            <a:r>
              <a:rPr lang="es-ES" sz="1600" dirty="0">
                <a:latin typeface="Tahoma" panose="020B0604030504040204" pitchFamily="34" charset="0"/>
                <a:ea typeface="Tahoma" panose="020B0604030504040204" pitchFamily="34" charset="0"/>
                <a:cs typeface="Tahoma" panose="020B0604030504040204" pitchFamily="34" charset="0"/>
              </a:rPr>
              <a:t>Terapias convencionales y terapias complementarias o alternativas para el manejo del dolor en el trabajo de parto: estado del conocimiento actual.</a:t>
            </a:r>
          </a:p>
          <a:p>
            <a:pPr marL="285750" indent="-285750" algn="just">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Efecto de la terapia floral de Bach en el manejo de síntomas del estrés académico de estudiantes de pregrado de enfermería y medicina de una Institución de Educación Superior. 2020/I.</a:t>
            </a:r>
          </a:p>
          <a:p>
            <a:endParaRPr lang="es-CO" sz="1200" dirty="0">
              <a:latin typeface="Tahoma" panose="020B0604030504040204" pitchFamily="34" charset="0"/>
              <a:ea typeface="Tahoma" panose="020B0604030504040204" pitchFamily="34" charset="0"/>
              <a:cs typeface="Tahoma" panose="020B0604030504040204" pitchFamily="34" charset="0"/>
            </a:endParaRPr>
          </a:p>
          <a:p>
            <a:endParaRPr lang="es-CO"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210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255964"/>
            <a:ext cx="10515600" cy="463507"/>
          </a:xfrm>
        </p:spPr>
        <p:txBody>
          <a:bodyPr>
            <a:normAutofit fontScale="47500" lnSpcReduction="20000"/>
          </a:bodyPr>
          <a:lstStyle/>
          <a:p>
            <a:pPr marL="0" indent="0">
              <a:buNone/>
            </a:pPr>
            <a:endParaRPr lang="es-CO" sz="1400" b="1" dirty="0"/>
          </a:p>
          <a:p>
            <a:pPr marL="0" indent="0">
              <a:buNone/>
            </a:pPr>
            <a:r>
              <a:rPr lang="es-CO" sz="2900" b="1" dirty="0">
                <a:latin typeface="Tahoma" panose="020B0604030504040204" pitchFamily="34" charset="0"/>
                <a:ea typeface="Tahoma" panose="020B0604030504040204" pitchFamily="34" charset="0"/>
                <a:cs typeface="Tahoma" panose="020B0604030504040204" pitchFamily="34" charset="0"/>
              </a:rPr>
              <a:t>2. Enfermería, Salud mental y Cuidado social.</a:t>
            </a:r>
          </a:p>
          <a:p>
            <a:endParaRPr lang="es-CO" dirty="0"/>
          </a:p>
        </p:txBody>
      </p:sp>
      <p:pic>
        <p:nvPicPr>
          <p:cNvPr id="4" name="Imagen 3"/>
          <p:cNvPicPr>
            <a:picLocks noChangeAspect="1"/>
          </p:cNvPicPr>
          <p:nvPr/>
        </p:nvPicPr>
        <p:blipFill>
          <a:blip r:embed="rId2"/>
          <a:stretch>
            <a:fillRect/>
          </a:stretch>
        </p:blipFill>
        <p:spPr>
          <a:xfrm>
            <a:off x="7698605" y="719471"/>
            <a:ext cx="3943896" cy="5108220"/>
          </a:xfrm>
          <a:prstGeom prst="rect">
            <a:avLst/>
          </a:prstGeom>
        </p:spPr>
      </p:pic>
      <p:sp>
        <p:nvSpPr>
          <p:cNvPr id="5" name="CuadroTexto 4"/>
          <p:cNvSpPr txBox="1"/>
          <p:nvPr/>
        </p:nvSpPr>
        <p:spPr>
          <a:xfrm>
            <a:off x="489396" y="6102095"/>
            <a:ext cx="9903854" cy="646331"/>
          </a:xfrm>
          <a:prstGeom prst="rect">
            <a:avLst/>
          </a:prstGeom>
          <a:noFill/>
        </p:spPr>
        <p:txBody>
          <a:bodyPr wrap="square" rtlCol="0">
            <a:spAutoFit/>
          </a:bodyPr>
          <a:lstStyle/>
          <a:p>
            <a:r>
              <a:rPr lang="es-CO" dirty="0"/>
              <a:t>Líder de línea: Maritza Barroso Niño    </a:t>
            </a:r>
            <a:r>
              <a:rPr lang="es-CO" dirty="0">
                <a:hlinkClick r:id="rId3"/>
              </a:rPr>
              <a:t>martiza.barroso@juanncorpas.edu.co</a:t>
            </a:r>
            <a:r>
              <a:rPr lang="es-CO" dirty="0"/>
              <a:t> </a:t>
            </a:r>
          </a:p>
          <a:p>
            <a:r>
              <a:rPr lang="es-CO" dirty="0">
                <a:hlinkClick r:id="rId4"/>
              </a:rPr>
              <a:t>https://scienti.minciencias.gov.co/cvlac/visualizador/generarCurriculoCv.do?cod_rh=0001093339</a:t>
            </a:r>
            <a:endParaRPr lang="es-CO" dirty="0"/>
          </a:p>
        </p:txBody>
      </p:sp>
      <p:sp>
        <p:nvSpPr>
          <p:cNvPr id="6" name="CuadroTexto 5"/>
          <p:cNvSpPr txBox="1"/>
          <p:nvPr/>
        </p:nvSpPr>
        <p:spPr>
          <a:xfrm>
            <a:off x="193183" y="811584"/>
            <a:ext cx="6735651" cy="2831544"/>
          </a:xfrm>
          <a:prstGeom prst="rect">
            <a:avLst/>
          </a:prstGeom>
          <a:noFill/>
        </p:spPr>
        <p:txBody>
          <a:bodyPr wrap="square" rtlCol="0">
            <a:spAutoFit/>
          </a:bodyPr>
          <a:lstStyle/>
          <a:p>
            <a:pPr algn="just"/>
            <a:r>
              <a:rPr lang="es-CO" sz="1600" dirty="0">
                <a:latin typeface="Tahoma" panose="020B0604030504040204" pitchFamily="34" charset="0"/>
                <a:ea typeface="Tahoma" panose="020B0604030504040204" pitchFamily="34" charset="0"/>
                <a:cs typeface="Tahoma" panose="020B0604030504040204" pitchFamily="34" charset="0"/>
              </a:rPr>
              <a:t>Diseñar metodologías y formas de participación comunitaria que implican competencias de trabajo interdisciplinar, intersectorial e interseccional en el profesional de enfermería, de manera que su desempeño en este modelo de atención (Salud y cuidado social y comunitario) le permita estructurar procesos de desarrollo comunitario agente de salud individual, familiar, comunitaria en entornos sanos.</a:t>
            </a:r>
          </a:p>
          <a:p>
            <a:pPr algn="just"/>
            <a:r>
              <a:rPr lang="es-CO" sz="1600" dirty="0">
                <a:latin typeface="Tahoma" panose="020B0604030504040204" pitchFamily="34" charset="0"/>
                <a:ea typeface="Tahoma" panose="020B0604030504040204" pitchFamily="34" charset="0"/>
                <a:cs typeface="Tahoma" panose="020B0604030504040204" pitchFamily="34" charset="0"/>
              </a:rPr>
              <a:t>Analizar el proceso académico (hilo conductor de Salud Mental) como potenciador y desarrollador de habilidades de promoción de la salud mental en las personas implicadas en el mismo: estudiante, docente, administración, grupos, dentro del programa de formación de enfermería. </a:t>
            </a:r>
            <a:r>
              <a:rPr lang="es-CO" dirty="0"/>
              <a:t>	</a:t>
            </a:r>
          </a:p>
        </p:txBody>
      </p:sp>
      <p:sp>
        <p:nvSpPr>
          <p:cNvPr id="8" name="CuadroTexto 7"/>
          <p:cNvSpPr txBox="1"/>
          <p:nvPr/>
        </p:nvSpPr>
        <p:spPr>
          <a:xfrm>
            <a:off x="328410" y="3579102"/>
            <a:ext cx="6471635" cy="2954655"/>
          </a:xfrm>
          <a:prstGeom prst="rect">
            <a:avLst/>
          </a:prstGeom>
          <a:noFill/>
        </p:spPr>
        <p:txBody>
          <a:bodyPr wrap="square" rtlCol="0">
            <a:spAutoFit/>
          </a:bodyPr>
          <a:lstStyle/>
          <a:p>
            <a:r>
              <a:rPr lang="es-CO" sz="1400" b="1" dirty="0">
                <a:latin typeface="Tahoma" panose="020B0604030504040204" pitchFamily="34" charset="0"/>
                <a:ea typeface="Tahoma" panose="020B0604030504040204" pitchFamily="34" charset="0"/>
                <a:cs typeface="Tahoma" panose="020B0604030504040204" pitchFamily="34" charset="0"/>
              </a:rPr>
              <a:t>Proyectos finalizados y en curso</a:t>
            </a:r>
          </a:p>
          <a:p>
            <a:pPr marL="285750" indent="-285750">
              <a:buFont typeface="Arial" panose="020B0604020202020204" pitchFamily="34" charset="0"/>
              <a:buChar char="•"/>
            </a:pPr>
            <a:endParaRPr lang="es-CO"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Herramientas de participación comunitaria en la re significación de historias de vida.</a:t>
            </a:r>
          </a:p>
          <a:p>
            <a:pPr marL="285750" indent="-285750" algn="just">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Validación de instrumentos de valoración del cuidado de enfermería en una población con dx de Trastorno Mental Severo.</a:t>
            </a:r>
          </a:p>
          <a:p>
            <a:pPr marL="285750" indent="-285750" algn="just">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El estigma internalizado en una población de pacientes con trastorno mental severo (TMS) residentes en SALUDARTE.</a:t>
            </a:r>
          </a:p>
          <a:p>
            <a:pPr marL="285750" indent="-285750">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Programa de atención integral en salud a víctimas del conflicto armado residentes del municipio de Algeciras-Huila.</a:t>
            </a:r>
          </a:p>
          <a:p>
            <a:endParaRPr lang="es-CO" sz="1200" dirty="0">
              <a:latin typeface="Tahoma" panose="020B0604030504040204" pitchFamily="34" charset="0"/>
              <a:ea typeface="Tahoma" panose="020B0604030504040204" pitchFamily="34" charset="0"/>
              <a:cs typeface="Tahoma" panose="020B0604030504040204" pitchFamily="34" charset="0"/>
            </a:endParaRPr>
          </a:p>
          <a:p>
            <a:endParaRPr lang="es-CO" dirty="0"/>
          </a:p>
        </p:txBody>
      </p:sp>
    </p:spTree>
    <p:extLst>
      <p:ext uri="{BB962C8B-B14F-4D97-AF65-F5344CB8AC3E}">
        <p14:creationId xmlns:p14="http://schemas.microsoft.com/office/powerpoint/2010/main" val="338936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0947" y="172277"/>
            <a:ext cx="7109137" cy="1896369"/>
          </a:xfrm>
        </p:spPr>
        <p:txBody>
          <a:bodyPr/>
          <a:lstStyle/>
          <a:p>
            <a:pPr marL="0" indent="0">
              <a:buNone/>
            </a:pPr>
            <a:r>
              <a:rPr lang="es-CO" sz="1600" b="1" dirty="0">
                <a:latin typeface="Tahoma" panose="020B0604030504040204" pitchFamily="34" charset="0"/>
                <a:ea typeface="Tahoma" panose="020B0604030504040204" pitchFamily="34" charset="0"/>
                <a:cs typeface="Tahoma" panose="020B0604030504040204" pitchFamily="34" charset="0"/>
              </a:rPr>
              <a:t>3. Gestión del Cuidado, familia y entorno</a:t>
            </a:r>
          </a:p>
          <a:p>
            <a:pPr marL="285750" indent="-285750"/>
            <a:endParaRPr lang="es-CO" sz="1600" dirty="0"/>
          </a:p>
          <a:p>
            <a:pPr marL="0" indent="0" algn="just">
              <a:buNone/>
            </a:pPr>
            <a:r>
              <a:rPr lang="es-CO" sz="1600" dirty="0">
                <a:latin typeface="Tahoma" panose="020B0604030504040204" pitchFamily="34" charset="0"/>
                <a:ea typeface="Tahoma" panose="020B0604030504040204" pitchFamily="34" charset="0"/>
                <a:cs typeface="Tahoma" panose="020B0604030504040204" pitchFamily="34" charset="0"/>
              </a:rPr>
              <a:t>Fomentar el desarrollo del conocimiento de enfermería relacionado con la gestión y garantía de la calidad de los cuidados, así como de una práctica segura, humanizada, estandarizada y eficiente en los ámbitos clínico, comunitario, administrativo e investigativo.</a:t>
            </a:r>
          </a:p>
          <a:p>
            <a:endParaRPr lang="es-CO" sz="1600"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3"/>
          <p:cNvPicPr>
            <a:picLocks noChangeAspect="1"/>
          </p:cNvPicPr>
          <p:nvPr/>
        </p:nvPicPr>
        <p:blipFill>
          <a:blip r:embed="rId2"/>
          <a:stretch>
            <a:fillRect/>
          </a:stretch>
        </p:blipFill>
        <p:spPr>
          <a:xfrm>
            <a:off x="8279515" y="1596982"/>
            <a:ext cx="3074285" cy="3271233"/>
          </a:xfrm>
          <a:prstGeom prst="rect">
            <a:avLst/>
          </a:prstGeom>
        </p:spPr>
      </p:pic>
      <p:sp>
        <p:nvSpPr>
          <p:cNvPr id="5" name="CuadroTexto 4"/>
          <p:cNvSpPr txBox="1"/>
          <p:nvPr/>
        </p:nvSpPr>
        <p:spPr>
          <a:xfrm>
            <a:off x="631065" y="5808371"/>
            <a:ext cx="9787943" cy="646331"/>
          </a:xfrm>
          <a:prstGeom prst="rect">
            <a:avLst/>
          </a:prstGeom>
          <a:noFill/>
        </p:spPr>
        <p:txBody>
          <a:bodyPr wrap="square" rtlCol="0">
            <a:spAutoFit/>
          </a:bodyPr>
          <a:lstStyle/>
          <a:p>
            <a:r>
              <a:rPr lang="es-CO" dirty="0"/>
              <a:t>Líder de línea: Fabiola Joya Rodríguez     </a:t>
            </a:r>
            <a:r>
              <a:rPr lang="es-CO" dirty="0">
                <a:hlinkClick r:id="rId3"/>
              </a:rPr>
              <a:t>fabiola.joya@juanncorpas.edu.co</a:t>
            </a:r>
            <a:r>
              <a:rPr lang="es-CO" dirty="0"/>
              <a:t> </a:t>
            </a:r>
          </a:p>
          <a:p>
            <a:r>
              <a:rPr lang="es-CO" dirty="0">
                <a:hlinkClick r:id="rId4"/>
              </a:rPr>
              <a:t>http://scienti.colciencias.gov.co:8081/cvlac/visualizador/generarCurriculoCv.do?cod_rh=0001467438</a:t>
            </a:r>
            <a:r>
              <a:rPr lang="es-CO" dirty="0"/>
              <a:t> </a:t>
            </a:r>
          </a:p>
        </p:txBody>
      </p:sp>
      <p:sp>
        <p:nvSpPr>
          <p:cNvPr id="6" name="CuadroTexto 5"/>
          <p:cNvSpPr txBox="1"/>
          <p:nvPr/>
        </p:nvSpPr>
        <p:spPr>
          <a:xfrm>
            <a:off x="421382" y="1781867"/>
            <a:ext cx="7486245" cy="5355312"/>
          </a:xfrm>
          <a:prstGeom prst="rect">
            <a:avLst/>
          </a:prstGeom>
          <a:noFill/>
        </p:spPr>
        <p:txBody>
          <a:bodyPr wrap="square" rtlCol="0">
            <a:spAutoFit/>
          </a:bodyPr>
          <a:lstStyle/>
          <a:p>
            <a:pPr marL="285750" indent="-285750">
              <a:buFont typeface="Arial" panose="020B0604020202020204" pitchFamily="34" charset="0"/>
              <a:buChar char="•"/>
            </a:pPr>
            <a:endParaRPr lang="es-CO" sz="1200" dirty="0"/>
          </a:p>
          <a:p>
            <a:r>
              <a:rPr lang="es-CO" sz="1200" b="1" dirty="0">
                <a:latin typeface="Tahoma" panose="020B0604030504040204" pitchFamily="34" charset="0"/>
                <a:ea typeface="Tahoma" panose="020B0604030504040204" pitchFamily="34" charset="0"/>
                <a:cs typeface="Tahoma" panose="020B0604030504040204" pitchFamily="34" charset="0"/>
              </a:rPr>
              <a:t>Proyectos finalizados y en curso</a:t>
            </a:r>
          </a:p>
          <a:p>
            <a:pPr marL="285750" indent="-285750">
              <a:buFont typeface="Arial" panose="020B0604020202020204" pitchFamily="34" charset="0"/>
              <a:buChar char="•"/>
            </a:pPr>
            <a:endParaRPr lang="es-CO"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Formación ética y política en salud en los profesionales de enfermería en Colombia</a:t>
            </a:r>
          </a:p>
          <a:p>
            <a:pPr marL="285750" indent="-285750"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Prevalencia del síndrome de burnout en los trabajadores de la salud en las unidades de cuidados críticos y urgencias en la clínica Juan N Corpas de la ciudad de Bogotá.</a:t>
            </a:r>
          </a:p>
          <a:p>
            <a:pPr marL="285750" indent="-285750"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Orientación integral al estudiante como estrategia de inclusión para de retención y graduación de estudiantes en las escuelas de enfermería y educación de la FUJNC.</a:t>
            </a:r>
          </a:p>
          <a:p>
            <a:pPr marL="285750" indent="-285750"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Experiencia a través de mi formación como estudiante de enfermería</a:t>
            </a:r>
          </a:p>
          <a:p>
            <a:pPr marL="285750" indent="-285750"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Percepción del cuidador pediátrico frente al rol de enfermería en hospitalización pediátrica en una institución de tercer nivel.</a:t>
            </a:r>
          </a:p>
          <a:p>
            <a:pPr marL="285750" indent="-285750"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El pensamiento crítico como una herramienta de fortalecimiento académico y profesional en Enfermería.</a:t>
            </a:r>
          </a:p>
          <a:p>
            <a:pPr marL="285750" indent="-285750"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Estrategia de intervención para la disminución de incidentes relacionados con la administración de medicamentos.</a:t>
            </a:r>
          </a:p>
          <a:p>
            <a:pPr marL="285750" indent="-285750"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Inversión en salud pública e impacto asociado a indicadores: análisis de la mortalidad por ira y coberturas de vacunación.</a:t>
            </a:r>
          </a:p>
          <a:p>
            <a:pPr marL="285750" indent="-285750"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Preocupaciones y cambio social durante la pandemia de coronavirus en Colombia</a:t>
            </a:r>
          </a:p>
          <a:p>
            <a:pPr marL="285750" indent="-285750"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Hacia una propuesta de atención comunitaria integral en salud a migrantes venezolanos en el centro comunitario Lisboa-Suba.</a:t>
            </a:r>
          </a:p>
          <a:p>
            <a:pPr marL="285750" indent="-285750" algn="just">
              <a:buFont typeface="Arial" panose="020B0604020202020204" pitchFamily="34" charset="0"/>
              <a:buChar char="•"/>
            </a:pPr>
            <a:endParaRPr lang="es-CO" sz="12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es-CO" sz="1200" dirty="0">
              <a:solidFill>
                <a:schemeClr val="accent2"/>
              </a:solidFill>
            </a:endParaRPr>
          </a:p>
          <a:p>
            <a:pPr marL="285750" indent="-285750" algn="just">
              <a:buFont typeface="Arial" panose="020B0604020202020204" pitchFamily="34" charset="0"/>
              <a:buChar char="•"/>
            </a:pPr>
            <a:endParaRPr lang="es-CO" sz="1200" dirty="0">
              <a:solidFill>
                <a:schemeClr val="accent2"/>
              </a:solidFill>
            </a:endParaRPr>
          </a:p>
          <a:p>
            <a:pPr marL="285750" indent="-285750" algn="just">
              <a:buFont typeface="Arial" panose="020B0604020202020204" pitchFamily="34" charset="0"/>
              <a:buChar char="•"/>
            </a:pPr>
            <a:endParaRPr lang="es-CO" sz="1200" dirty="0"/>
          </a:p>
          <a:p>
            <a:endParaRPr lang="es-CO" dirty="0"/>
          </a:p>
          <a:p>
            <a:endParaRPr lang="es-CO" dirty="0"/>
          </a:p>
          <a:p>
            <a:endParaRPr lang="es-CO" dirty="0"/>
          </a:p>
        </p:txBody>
      </p:sp>
    </p:spTree>
    <p:extLst>
      <p:ext uri="{BB962C8B-B14F-4D97-AF65-F5344CB8AC3E}">
        <p14:creationId xmlns:p14="http://schemas.microsoft.com/office/powerpoint/2010/main" val="118118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0156" y="833953"/>
            <a:ext cx="6972241" cy="1381214"/>
          </a:xfrm>
        </p:spPr>
        <p:txBody>
          <a:bodyPr>
            <a:normAutofit/>
          </a:bodyPr>
          <a:lstStyle/>
          <a:p>
            <a:pPr marL="0" indent="0">
              <a:buNone/>
            </a:pPr>
            <a:r>
              <a:rPr lang="es-CO" sz="1600" b="1" dirty="0">
                <a:latin typeface="Tahoma" panose="020B0604030504040204" pitchFamily="34" charset="0"/>
                <a:ea typeface="Tahoma" panose="020B0604030504040204" pitchFamily="34" charset="0"/>
                <a:cs typeface="Tahoma" panose="020B0604030504040204" pitchFamily="34" charset="0"/>
              </a:rPr>
              <a:t>4. Identidad y Desarrollo profesional</a:t>
            </a:r>
            <a:endParaRPr lang="es-CO" sz="16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CO" sz="1600" dirty="0">
                <a:latin typeface="Tahoma" panose="020B0604030504040204" pitchFamily="34" charset="0"/>
                <a:ea typeface="Tahoma" panose="020B0604030504040204" pitchFamily="34" charset="0"/>
                <a:cs typeface="Tahoma" panose="020B0604030504040204" pitchFamily="34" charset="0"/>
              </a:rPr>
              <a:t>Contribuir a la generación de conocimiento en torno a la configuración y fortalecimiento de la identidad profesional de los enfermeros, con el fin de aportar elementos que puedan ayudar a mejorar el desarrollo, posicionamiento y liderazgo de la Disciplina.</a:t>
            </a:r>
          </a:p>
          <a:p>
            <a:pPr marL="0" indent="0" algn="just">
              <a:buNone/>
            </a:pPr>
            <a:endParaRPr lang="es-CO" sz="1600" dirty="0"/>
          </a:p>
          <a:p>
            <a:pPr marL="0" indent="0" algn="just">
              <a:buNone/>
            </a:pPr>
            <a:endParaRPr lang="es-CO" sz="1600" dirty="0"/>
          </a:p>
          <a:p>
            <a:endParaRPr lang="es-CO" sz="1600" dirty="0"/>
          </a:p>
        </p:txBody>
      </p:sp>
      <p:pic>
        <p:nvPicPr>
          <p:cNvPr id="4" name="Imagen 3"/>
          <p:cNvPicPr>
            <a:picLocks noChangeAspect="1"/>
          </p:cNvPicPr>
          <p:nvPr/>
        </p:nvPicPr>
        <p:blipFill>
          <a:blip r:embed="rId2"/>
          <a:stretch>
            <a:fillRect/>
          </a:stretch>
        </p:blipFill>
        <p:spPr>
          <a:xfrm>
            <a:off x="7740202" y="1027906"/>
            <a:ext cx="4121718" cy="2861514"/>
          </a:xfrm>
          <a:prstGeom prst="rect">
            <a:avLst/>
          </a:prstGeom>
        </p:spPr>
      </p:pic>
      <p:sp>
        <p:nvSpPr>
          <p:cNvPr id="5" name="CuadroTexto 4"/>
          <p:cNvSpPr txBox="1"/>
          <p:nvPr/>
        </p:nvSpPr>
        <p:spPr>
          <a:xfrm>
            <a:off x="454094" y="5937160"/>
            <a:ext cx="10058400" cy="646331"/>
          </a:xfrm>
          <a:prstGeom prst="rect">
            <a:avLst/>
          </a:prstGeom>
          <a:noFill/>
        </p:spPr>
        <p:txBody>
          <a:bodyPr wrap="square" rtlCol="0">
            <a:spAutoFit/>
          </a:bodyPr>
          <a:lstStyle/>
          <a:p>
            <a:r>
              <a:rPr lang="es-CO" dirty="0"/>
              <a:t>Líder de línea: María Antonina Román Ochoa    </a:t>
            </a:r>
            <a:r>
              <a:rPr lang="es-CO" dirty="0">
                <a:hlinkClick r:id="rId3"/>
              </a:rPr>
              <a:t>antonina.roman@juanncorpas.edu.co</a:t>
            </a:r>
            <a:r>
              <a:rPr lang="es-CO" dirty="0"/>
              <a:t> </a:t>
            </a:r>
          </a:p>
          <a:p>
            <a:r>
              <a:rPr lang="es-CO" dirty="0">
                <a:hlinkClick r:id="rId4"/>
              </a:rPr>
              <a:t>http://scienti.colciencias.gov.co:8081/cvlac/visualizador/generarCurriculoCv.do?cod_rh=0001397874</a:t>
            </a:r>
            <a:endParaRPr lang="es-CO" dirty="0"/>
          </a:p>
        </p:txBody>
      </p:sp>
      <p:sp>
        <p:nvSpPr>
          <p:cNvPr id="6" name="CuadroTexto 5"/>
          <p:cNvSpPr txBox="1"/>
          <p:nvPr/>
        </p:nvSpPr>
        <p:spPr>
          <a:xfrm>
            <a:off x="304321" y="2215167"/>
            <a:ext cx="7328076" cy="4708981"/>
          </a:xfrm>
          <a:prstGeom prst="rect">
            <a:avLst/>
          </a:prstGeom>
          <a:noFill/>
        </p:spPr>
        <p:txBody>
          <a:bodyPr wrap="square" rtlCol="0">
            <a:spAutoFit/>
          </a:bodyPr>
          <a:lstStyle/>
          <a:p>
            <a:pPr algn="just"/>
            <a:r>
              <a:rPr lang="es-CO" sz="1600" b="1" dirty="0">
                <a:latin typeface="Tahoma" panose="020B0604030504040204" pitchFamily="34" charset="0"/>
                <a:ea typeface="Tahoma" panose="020B0604030504040204" pitchFamily="34" charset="0"/>
                <a:cs typeface="Tahoma" panose="020B0604030504040204" pitchFamily="34" charset="0"/>
              </a:rPr>
              <a:t>Proyectos finalizados y en curso</a:t>
            </a:r>
          </a:p>
          <a:p>
            <a:pPr marL="285750" indent="-285750" algn="just">
              <a:buFont typeface="Arial" panose="020B0604020202020204" pitchFamily="34" charset="0"/>
              <a:buChar char="•"/>
            </a:pPr>
            <a:endParaRPr lang="es-CO"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Significados de cuidado humanizado para los profesionales de enfermería de la Clínica Juan N. Corpas.</a:t>
            </a:r>
          </a:p>
          <a:p>
            <a:pPr marL="285750" indent="-285750" algn="just">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Fortalezas y debilidades de la educación interprofesional en relación con el fortalecimiento de la identidad profesional.</a:t>
            </a:r>
          </a:p>
          <a:p>
            <a:pPr marL="285750" indent="-285750" algn="just">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Creación de una herramienta pedagógica para la enseñanza de la valoración física del adulto en una escuela de Enfermería.</a:t>
            </a:r>
          </a:p>
          <a:p>
            <a:pPr marL="285750" indent="-285750" algn="just">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Características del discurso acerca del acto de cuidado como fundamento epistemológico de la profesión de enfermería en la ciudad de Bogotá D.C. (Colombia), 2019</a:t>
            </a:r>
          </a:p>
          <a:p>
            <a:pPr marL="285750" indent="-285750" algn="just">
              <a:buFont typeface="Arial" panose="020B0604020202020204" pitchFamily="34" charset="0"/>
              <a:buChar char="•"/>
            </a:pPr>
            <a:r>
              <a:rPr lang="es-ES" sz="1600" dirty="0">
                <a:latin typeface="Tahoma" panose="020B0604030504040204" pitchFamily="34" charset="0"/>
                <a:ea typeface="Tahoma" panose="020B0604030504040204" pitchFamily="34" charset="0"/>
                <a:cs typeface="Tahoma" panose="020B0604030504040204" pitchFamily="34" charset="0"/>
              </a:rPr>
              <a:t>Estado del logro de los objetivos académicos definidos por el programa para los estudiantes de enfermería del primer ciclo de la fundación universitaria Juan N. Corpas (FUJNC), cohorte 2016.</a:t>
            </a:r>
          </a:p>
          <a:p>
            <a:pPr marL="285750" indent="-285750" algn="just">
              <a:buFont typeface="Arial" panose="020B0604020202020204" pitchFamily="34" charset="0"/>
              <a:buChar char="•"/>
            </a:pPr>
            <a:endParaRPr lang="es-CO"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endParaRPr lang="es-CO" dirty="0"/>
          </a:p>
        </p:txBody>
      </p:sp>
    </p:spTree>
    <p:extLst>
      <p:ext uri="{BB962C8B-B14F-4D97-AF65-F5344CB8AC3E}">
        <p14:creationId xmlns:p14="http://schemas.microsoft.com/office/powerpoint/2010/main" val="89170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4562" y="718043"/>
            <a:ext cx="8267163" cy="2038037"/>
          </a:xfrm>
        </p:spPr>
        <p:txBody>
          <a:bodyPr>
            <a:normAutofit/>
          </a:bodyPr>
          <a:lstStyle/>
          <a:p>
            <a:pPr marL="0" indent="0">
              <a:buNone/>
            </a:pPr>
            <a:r>
              <a:rPr lang="es-ES" sz="1600" b="1" dirty="0">
                <a:latin typeface="Tahoma" panose="020B0604030504040204" pitchFamily="34" charset="0"/>
                <a:ea typeface="Tahoma" panose="020B0604030504040204" pitchFamily="34" charset="0"/>
                <a:cs typeface="Tahoma" panose="020B0604030504040204" pitchFamily="34" charset="0"/>
              </a:rPr>
              <a:t>5. Cuidado a la mujer  y Género.</a:t>
            </a:r>
          </a:p>
          <a:p>
            <a:pPr marL="0" lvl="0" indent="0" algn="just">
              <a:buNone/>
            </a:pPr>
            <a:r>
              <a:rPr lang="es-ES" sz="1600" dirty="0">
                <a:latin typeface="Tahoma" panose="020B0604030504040204" pitchFamily="34" charset="0"/>
                <a:ea typeface="Tahoma" panose="020B0604030504040204" pitchFamily="34" charset="0"/>
                <a:cs typeface="Tahoma" panose="020B0604030504040204" pitchFamily="34" charset="0"/>
              </a:rPr>
              <a:t>Diseñar e implementar proyectos de investigación con perspectiva de género que contribuyan al desarrollo de ciencia y tecnología orientadas a la solución de problemas reales y situaciones de la práctica. </a:t>
            </a:r>
            <a:endParaRPr lang="es-CO" sz="16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ES" sz="1600" dirty="0">
                <a:latin typeface="Tahoma" panose="020B0604030504040204" pitchFamily="34" charset="0"/>
                <a:ea typeface="Tahoma" panose="020B0604030504040204" pitchFamily="34" charset="0"/>
                <a:cs typeface="Tahoma" panose="020B0604030504040204" pitchFamily="34" charset="0"/>
              </a:rPr>
              <a:t>Contribuir a la transformación del conocimiento androcentrista y jerarquizado que ha permeado a las ciencias de la salud, mediante la generación de nuevos conceptos y teorías que faciliten la compresión de los fenómenos de interés para la enfermería. </a:t>
            </a:r>
            <a:endParaRPr lang="es-CO" sz="1600" dirty="0">
              <a:latin typeface="Tahoma" panose="020B0604030504040204" pitchFamily="34" charset="0"/>
              <a:ea typeface="Tahoma" panose="020B0604030504040204" pitchFamily="34" charset="0"/>
              <a:cs typeface="Tahoma" panose="020B0604030504040204" pitchFamily="34" charset="0"/>
            </a:endParaRPr>
          </a:p>
          <a:p>
            <a:endParaRPr lang="es-ES" dirty="0">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4" name="CuadroTexto 3"/>
          <p:cNvSpPr txBox="1"/>
          <p:nvPr/>
        </p:nvSpPr>
        <p:spPr>
          <a:xfrm>
            <a:off x="619260" y="5919386"/>
            <a:ext cx="9775065" cy="646331"/>
          </a:xfrm>
          <a:prstGeom prst="rect">
            <a:avLst/>
          </a:prstGeom>
          <a:noFill/>
        </p:spPr>
        <p:txBody>
          <a:bodyPr wrap="square" rtlCol="0">
            <a:spAutoFit/>
          </a:bodyPr>
          <a:lstStyle/>
          <a:p>
            <a:r>
              <a:rPr lang="es-CO" dirty="0"/>
              <a:t>Líder de línea: Claudia Patricia Motta León                </a:t>
            </a:r>
            <a:r>
              <a:rPr lang="es-CO" dirty="0">
                <a:hlinkClick r:id="rId2"/>
              </a:rPr>
              <a:t>claudia.motta@juanncorpas.edu.co</a:t>
            </a:r>
            <a:r>
              <a:rPr lang="es-CO" dirty="0"/>
              <a:t> </a:t>
            </a:r>
          </a:p>
          <a:p>
            <a:r>
              <a:rPr lang="es-CO" dirty="0">
                <a:hlinkClick r:id="rId3"/>
              </a:rPr>
              <a:t>https://scienti.minciencias.gov.co/cvlac/visualizador/generarCurriculoCv.do?cod_rh=0001459192</a:t>
            </a:r>
            <a:endParaRPr lang="es-CO" dirty="0"/>
          </a:p>
        </p:txBody>
      </p:sp>
      <p:sp>
        <p:nvSpPr>
          <p:cNvPr id="5" name="CuadroTexto 4"/>
          <p:cNvSpPr txBox="1"/>
          <p:nvPr/>
        </p:nvSpPr>
        <p:spPr>
          <a:xfrm>
            <a:off x="374562" y="3139997"/>
            <a:ext cx="8293994" cy="2339102"/>
          </a:xfrm>
          <a:prstGeom prst="rect">
            <a:avLst/>
          </a:prstGeom>
          <a:noFill/>
        </p:spPr>
        <p:txBody>
          <a:bodyPr wrap="square" rtlCol="0">
            <a:spAutoFit/>
          </a:bodyPr>
          <a:lstStyle/>
          <a:p>
            <a:r>
              <a:rPr lang="es-CO" sz="1600" b="1" dirty="0">
                <a:latin typeface="Tahoma" panose="020B0604030504040204" pitchFamily="34" charset="0"/>
                <a:ea typeface="Tahoma" panose="020B0604030504040204" pitchFamily="34" charset="0"/>
                <a:cs typeface="Tahoma" panose="020B0604030504040204" pitchFamily="34" charset="0"/>
              </a:rPr>
              <a:t>Proyectos finalizados y en curso</a:t>
            </a:r>
          </a:p>
          <a:p>
            <a:pPr marL="285750" indent="-285750">
              <a:buFont typeface="Arial" panose="020B0604020202020204" pitchFamily="34" charset="0"/>
              <a:buChar char="•"/>
            </a:pPr>
            <a:endParaRPr lang="es-CO"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Asistencia humanizada de enfermería al parto y trabajo de parto en el Hospital de SUBA Sub Red Norte</a:t>
            </a:r>
          </a:p>
          <a:p>
            <a:pPr marL="285750" indent="-285750">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Funcionalidad familiar y vivencias en la relación de pareja en familias pertenecientes al ejército nacional de Colombia.</a:t>
            </a:r>
          </a:p>
          <a:p>
            <a:pPr marL="285750" indent="-285750">
              <a:buFont typeface="Arial" panose="020B0604020202020204" pitchFamily="34" charset="0"/>
              <a:buChar char="•"/>
            </a:pPr>
            <a:r>
              <a:rPr lang="es-ES" sz="1600" dirty="0">
                <a:latin typeface="Tahoma" panose="020B0604030504040204" pitchFamily="34" charset="0"/>
                <a:ea typeface="Tahoma" panose="020B0604030504040204" pitchFamily="34" charset="0"/>
                <a:cs typeface="Tahoma" panose="020B0604030504040204" pitchFamily="34" charset="0"/>
              </a:rPr>
              <a:t>Partería y saberes ancestrales, papel de la mujer afrodescendiente como cuidadora y facilitadora del nacimiento. </a:t>
            </a:r>
            <a:endParaRPr lang="es-CO"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s-CO" dirty="0"/>
          </a:p>
        </p:txBody>
      </p:sp>
      <p:pic>
        <p:nvPicPr>
          <p:cNvPr id="6" name="Imagen 5"/>
          <p:cNvPicPr>
            <a:picLocks noChangeAspect="1"/>
          </p:cNvPicPr>
          <p:nvPr/>
        </p:nvPicPr>
        <p:blipFill>
          <a:blip r:embed="rId4"/>
          <a:stretch>
            <a:fillRect/>
          </a:stretch>
        </p:blipFill>
        <p:spPr>
          <a:xfrm>
            <a:off x="9188269" y="1340493"/>
            <a:ext cx="2412111" cy="4194976"/>
          </a:xfrm>
          <a:prstGeom prst="rect">
            <a:avLst/>
          </a:prstGeom>
        </p:spPr>
      </p:pic>
    </p:spTree>
    <p:extLst>
      <p:ext uri="{BB962C8B-B14F-4D97-AF65-F5344CB8AC3E}">
        <p14:creationId xmlns:p14="http://schemas.microsoft.com/office/powerpoint/2010/main" val="27760530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1286</Words>
  <Application>Microsoft Office PowerPoint</Application>
  <PresentationFormat>Panorámica</PresentationFormat>
  <Paragraphs>92</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Calibri Light</vt:lpstr>
      <vt:lpstr>Tahoma</vt:lpstr>
      <vt:lpstr>Times New Roman</vt:lpstr>
      <vt:lpstr>Tema de Office</vt:lpstr>
      <vt:lpstr>Presentación de PowerPoint</vt:lpstr>
      <vt:lpstr>Grupo de investigación CUIDARTE  Creado en Colciencias desde Junio de 2014 COL0154922 Categoría C </vt:lpstr>
      <vt:lpstr>Presentación de PowerPoint</vt:lpstr>
      <vt:lpstr>Líneas de investigación</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 la página virtual Corpas</dc:title>
  <dc:creator>anabecerra01</dc:creator>
  <cp:lastModifiedBy>Promocion Institucional</cp:lastModifiedBy>
  <cp:revision>27</cp:revision>
  <dcterms:created xsi:type="dcterms:W3CDTF">2020-08-11T20:31:08Z</dcterms:created>
  <dcterms:modified xsi:type="dcterms:W3CDTF">2021-07-06T14:52:53Z</dcterms:modified>
</cp:coreProperties>
</file>